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141413045" r:id="rId6"/>
    <p:sldId id="2141412987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AC91"/>
    <a:srgbClr val="FFFFFF"/>
    <a:srgbClr val="FFFF99"/>
    <a:srgbClr val="FFFFCC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geetha Sarma" userId="815ed8ff-c964-4e14-9b07-40c4c40f4d2c" providerId="ADAL" clId="{093D12FB-86BC-414A-BCB6-97A832F6351B}"/>
    <pc:docChg chg="modSld">
      <pc:chgData name="Sangeetha Sarma" userId="815ed8ff-c964-4e14-9b07-40c4c40f4d2c" providerId="ADAL" clId="{093D12FB-86BC-414A-BCB6-97A832F6351B}" dt="2024-04-12T19:03:41.206" v="78" actId="1076"/>
      <pc:docMkLst>
        <pc:docMk/>
      </pc:docMkLst>
      <pc:sldChg chg="modSp mod">
        <pc:chgData name="Sangeetha Sarma" userId="815ed8ff-c964-4e14-9b07-40c4c40f4d2c" providerId="ADAL" clId="{093D12FB-86BC-414A-BCB6-97A832F6351B}" dt="2024-04-12T19:03:41.206" v="78" actId="1076"/>
        <pc:sldMkLst>
          <pc:docMk/>
          <pc:sldMk cId="4277783409" sldId="2141413045"/>
        </pc:sldMkLst>
        <pc:spChg chg="mod">
          <ac:chgData name="Sangeetha Sarma" userId="815ed8ff-c964-4e14-9b07-40c4c40f4d2c" providerId="ADAL" clId="{093D12FB-86BC-414A-BCB6-97A832F6351B}" dt="2024-04-12T19:03:41.206" v="78" actId="1076"/>
          <ac:spMkLst>
            <pc:docMk/>
            <pc:sldMk cId="4277783409" sldId="2141413045"/>
            <ac:spMk id="7" creationId="{5C555E14-7998-62A1-E20D-5D256FBAD1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5534-1F18-BFE0-97CF-10DDA2947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3AA3D-7277-CC68-8CBF-77CA45150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DE697-EFA2-15BF-5CB1-1F5B7589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DA913-8D42-C415-86C0-CF56896F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EFDFC-ACD7-CF32-4752-1077D7C1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0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BAD3-C271-9035-91A5-3CDA062C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E2B09E-5CD7-B838-CB4F-4382AACBC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9E512-005B-1792-B7A4-DED8801FD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47BD-8869-3EE0-95C5-2162B8E4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F005C-2F86-5FE0-EFC7-046CEA2A5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D4F12A-3713-1781-57E9-2BE0C8EAB8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890A9-D652-D77A-39B9-F60FAD015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22FF8-ADE0-A537-39EE-3D2EC6B86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E8164-5309-0A21-AC80-991A5C04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45F0A-E9CB-12B0-0FBE-59FEC308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70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DB8A-2C8D-4270-B093-1927DF6B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4D2AF-4424-4BAA-83E7-0B128C8A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4EB81-C11A-4644-988B-7301A9B2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8CF09-C0F9-8E48-9578-333C75A2F3E8}" type="slidenum">
              <a:rPr lang="es-ES_tradnl" smtClean="0"/>
              <a:t>‹#›</a:t>
            </a:fld>
            <a:endParaRPr lang="es-ES_tradnl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D3CD94-3769-45DC-9532-15CA6171C9E9}"/>
              </a:ext>
            </a:extLst>
          </p:cNvPr>
          <p:cNvGrpSpPr/>
          <p:nvPr/>
        </p:nvGrpSpPr>
        <p:grpSpPr>
          <a:xfrm>
            <a:off x="6319639" y="134085"/>
            <a:ext cx="5471622" cy="3840726"/>
            <a:chOff x="6300589" y="134085"/>
            <a:chExt cx="5471622" cy="3840726"/>
          </a:xfrm>
        </p:grpSpPr>
        <p:pic>
          <p:nvPicPr>
            <p:cNvPr id="8" name="Picture 7" descr="A group of people sitting on a bench&#10;&#10;Description generated with high confidence">
              <a:extLst>
                <a:ext uri="{FF2B5EF4-FFF2-40B4-BE49-F238E27FC236}">
                  <a16:creationId xmlns:a16="http://schemas.microsoft.com/office/drawing/2014/main" id="{AD1E4863-3D8F-44F6-92B7-F0715078F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314" b="13532"/>
            <a:stretch/>
          </p:blipFill>
          <p:spPr>
            <a:xfrm>
              <a:off x="9206832" y="134085"/>
              <a:ext cx="2565379" cy="1864603"/>
            </a:xfrm>
            <a:prstGeom prst="rect">
              <a:avLst/>
            </a:prstGeom>
          </p:spPr>
        </p:pic>
        <p:pic>
          <p:nvPicPr>
            <p:cNvPr id="9" name="Picture 8" descr="A person wearing a costume&#10;&#10;Description generated with high confidence">
              <a:extLst>
                <a:ext uri="{FF2B5EF4-FFF2-40B4-BE49-F238E27FC236}">
                  <a16:creationId xmlns:a16="http://schemas.microsoft.com/office/drawing/2014/main" id="{81878D53-BC1E-4301-9075-E21AAA0A4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589" y="134085"/>
              <a:ext cx="2796905" cy="18646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1A8B46-9802-4477-AB13-334BE454A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455" y="2109273"/>
              <a:ext cx="2798307" cy="1865538"/>
            </a:xfrm>
            <a:prstGeom prst="rect">
              <a:avLst/>
            </a:prstGeom>
          </p:spPr>
        </p:pic>
        <p:pic>
          <p:nvPicPr>
            <p:cNvPr id="11" name="Picture 10" descr="A group of clouds in the sky&#10;&#10;Description generated with very high confidence">
              <a:extLst>
                <a:ext uri="{FF2B5EF4-FFF2-40B4-BE49-F238E27FC236}">
                  <a16:creationId xmlns:a16="http://schemas.microsoft.com/office/drawing/2014/main" id="{BC1F860A-52BA-461E-83B2-2713E9242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653" t="-1" b="-584"/>
            <a:stretch/>
          </p:blipFill>
          <p:spPr>
            <a:xfrm>
              <a:off x="9206832" y="2109273"/>
              <a:ext cx="2565379" cy="1864603"/>
            </a:xfrm>
            <a:prstGeom prst="rect">
              <a:avLst/>
            </a:prstGeom>
          </p:spPr>
        </p:pic>
      </p:grp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2EA0C188-AD56-4EF0-A08F-607D89DB6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7" y="674189"/>
            <a:ext cx="5607304" cy="276051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505CAB-5708-489D-863B-9CF820577F4A}"/>
              </a:ext>
            </a:extLst>
          </p:cNvPr>
          <p:cNvCxnSpPr>
            <a:cxnSpLocks/>
          </p:cNvCxnSpPr>
          <p:nvPr/>
        </p:nvCxnSpPr>
        <p:spPr>
          <a:xfrm>
            <a:off x="6096000" y="368523"/>
            <a:ext cx="0" cy="33718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314D383-6AD4-4D60-BE06-F8AC2E9A1F00}"/>
              </a:ext>
            </a:extLst>
          </p:cNvPr>
          <p:cNvSpPr/>
          <p:nvPr/>
        </p:nvSpPr>
        <p:spPr>
          <a:xfrm>
            <a:off x="0" y="4124325"/>
            <a:ext cx="12191999" cy="27605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87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A3CB-3D93-49A6-9A56-A8936B393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1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A8221-A275-447D-9FC6-6098C5494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3FD46B-EC2E-4B5C-92BA-A99B6B197E5E}"/>
              </a:ext>
            </a:extLst>
          </p:cNvPr>
          <p:cNvCxnSpPr>
            <a:cxnSpLocks/>
          </p:cNvCxnSpPr>
          <p:nvPr/>
        </p:nvCxnSpPr>
        <p:spPr>
          <a:xfrm flipH="1">
            <a:off x="838200" y="713582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E0B155-7ECD-C4B2-7DC5-47BA399844FF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713582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270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FD59-7105-4459-8F60-1B06AE37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A4C14-3CE5-48C9-94AC-2EF4D1EA8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171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000C8-5123-44A2-9E49-F2848D7AC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AF0A1-950B-4CF6-9EEA-6C3BA157F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F56631-273E-4CCA-955C-CB2D7AB9F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1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3F7B9E-E76D-47F8-B6D8-5DF3327B2E7F}"/>
              </a:ext>
            </a:extLst>
          </p:cNvPr>
          <p:cNvCxnSpPr>
            <a:cxnSpLocks/>
          </p:cNvCxnSpPr>
          <p:nvPr/>
        </p:nvCxnSpPr>
        <p:spPr>
          <a:xfrm flipH="1">
            <a:off x="838200" y="713582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356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29080-E399-4285-821F-206F19708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D3DB1-A542-4107-B1DA-5F201A6EF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46484-67CA-4390-B492-ADDCA490A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B26601-7665-45AB-AE37-0ADA9F1A3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CBFB31-C0CD-44F5-8AB0-B30097106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1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F58F29-C8B4-464F-82A8-FDE5997F4450}"/>
              </a:ext>
            </a:extLst>
          </p:cNvPr>
          <p:cNvCxnSpPr>
            <a:cxnSpLocks/>
          </p:cNvCxnSpPr>
          <p:nvPr/>
        </p:nvCxnSpPr>
        <p:spPr>
          <a:xfrm flipH="1">
            <a:off x="838200" y="713582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497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37ED49-5F4C-4138-9AA8-EF233A4B6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1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51B00E-BC7A-4EC7-A1AA-BCF67C66D0FE}"/>
              </a:ext>
            </a:extLst>
          </p:cNvPr>
          <p:cNvCxnSpPr>
            <a:cxnSpLocks/>
          </p:cNvCxnSpPr>
          <p:nvPr/>
        </p:nvCxnSpPr>
        <p:spPr>
          <a:xfrm flipH="1">
            <a:off x="838200" y="713582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298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accent4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wer&#10;&#10;Description automatically generated">
            <a:extLst>
              <a:ext uri="{FF2B5EF4-FFF2-40B4-BE49-F238E27FC236}">
                <a16:creationId xmlns:a16="http://schemas.microsoft.com/office/drawing/2014/main" id="{E804B85D-8236-4BDA-BD3A-421726FA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36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solidFill>
          <a:schemeClr val="accent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wer&#10;&#10;Description automatically generated">
            <a:extLst>
              <a:ext uri="{FF2B5EF4-FFF2-40B4-BE49-F238E27FC236}">
                <a16:creationId xmlns:a16="http://schemas.microsoft.com/office/drawing/2014/main" id="{E804B85D-8236-4BDA-BD3A-421726FA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C9A1B-20B5-9B34-5B0E-C642B16A8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3AAA-168E-2A8A-E4FD-0F3F659A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6415B-D3E6-50A3-1762-990245DA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E8C21-0498-CD2F-D050-FA7A8310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E6C89-7439-6DA0-A2A6-19F0798B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7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solidFill>
          <a:schemeClr val="accent2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wer&#10;&#10;Description automatically generated">
            <a:extLst>
              <a:ext uri="{FF2B5EF4-FFF2-40B4-BE49-F238E27FC236}">
                <a16:creationId xmlns:a16="http://schemas.microsoft.com/office/drawing/2014/main" id="{E804B85D-8236-4BDA-BD3A-421726FA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1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bg>
      <p:bgPr>
        <a:solidFill>
          <a:schemeClr val="accent5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wer&#10;&#10;Description automatically generated">
            <a:extLst>
              <a:ext uri="{FF2B5EF4-FFF2-40B4-BE49-F238E27FC236}">
                <a16:creationId xmlns:a16="http://schemas.microsoft.com/office/drawing/2014/main" id="{E804B85D-8236-4BDA-BD3A-421726FA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bg>
      <p:bgPr>
        <a:solidFill>
          <a:schemeClr val="accent6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wer&#10;&#10;Description automatically generated">
            <a:extLst>
              <a:ext uri="{FF2B5EF4-FFF2-40B4-BE49-F238E27FC236}">
                <a16:creationId xmlns:a16="http://schemas.microsoft.com/office/drawing/2014/main" id="{E804B85D-8236-4BDA-BD3A-421726FA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5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9FB489E-E313-6199-0028-7E66F4486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5547A-EE77-77F3-A28A-E13952CAC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018" y="4598988"/>
            <a:ext cx="10875818" cy="596900"/>
          </a:xfr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Gotham Narrow Medium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88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6D76A7C-FB34-8573-1CAC-5CAA5DC1A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302B5-0A34-3BD1-DF17-2CB230A6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47076-916E-4445-AA94-47F123A25E91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9C7E41A-EFE1-AFBF-8203-C641F229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860538"/>
            <a:ext cx="10658475" cy="31369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8733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3A44A5-EAC1-9B5E-A0AA-0186E377E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695C15-6DE8-09FE-9A51-1376B7CB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36525"/>
            <a:ext cx="10515600" cy="61325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305FF-E1B5-D671-094B-609353E1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47076-916E-4445-AA94-47F123A25E91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36E7978-72F4-C021-607C-8D6109F260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1117600"/>
            <a:ext cx="10909300" cy="466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91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63DDFDF-3D03-EFBE-D0EC-44D2240A2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302B5-0A34-3BD1-DF17-2CB230A6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47076-916E-4445-AA94-47F123A25E91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9C7E41A-EFE1-AFBF-8203-C641F229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3" y="1860538"/>
            <a:ext cx="10702637" cy="31369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2749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F33C691-5DC0-52A3-E2FD-746505FE5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05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EA48955-6F9C-8EBA-5CA4-E2C5DC5E8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302B5-0A34-3BD1-DF17-2CB230A6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47076-916E-4445-AA94-47F123A25E91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9C7E41A-EFE1-AFBF-8203-C641F229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860538"/>
            <a:ext cx="4999218" cy="31369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198BD7-EE17-B562-226E-B79BE350F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7457" y="1860538"/>
            <a:ext cx="4999218" cy="3136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Gotham Narrow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07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FD93831-3FA1-EEEE-1052-6253B631A5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302B5-0A34-3BD1-DF17-2CB230A6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47076-916E-4445-AA94-47F123A25E91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9C7E41A-EFE1-AFBF-8203-C641F229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971" y="1860538"/>
            <a:ext cx="4999218" cy="31369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198BD7-EE17-B562-226E-B79BE350F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860538"/>
            <a:ext cx="4999218" cy="3136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Gotham Narrow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71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34C2-61DD-4B0D-E57E-444D0BAD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1C7AE-1F86-1469-D644-DA4ADA3BB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EDC11-FE50-38C0-EF4C-7F1351571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352AA-CDCF-6E08-1FE6-B65A9C89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2BA0D-9F84-499E-4D42-6EA4A8E4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43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3A44A5-EAC1-9B5E-A0AA-0186E377E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695C15-6DE8-09FE-9A51-1376B7CB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36525"/>
            <a:ext cx="10515600" cy="6132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305FF-E1B5-D671-094B-609353E1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47076-916E-4445-AA94-47F123A25E91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029731-FE78-90E0-BDE6-1D9C61EEC0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4688" y="1127125"/>
            <a:ext cx="5421312" cy="4660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99E0291-2FB7-FE5F-AE74-8A80FEEABC5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21400" y="1127124"/>
            <a:ext cx="5421312" cy="4660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1437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s of P4G's Pioneering Green Partnersh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F00679-CD05-0931-6EB9-0D2E80CEF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83548-B7E9-4562-327E-DE76229BD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231" y="1012826"/>
            <a:ext cx="3477600" cy="823912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4CF6D-41EE-7376-B996-F77B72066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231" y="3587915"/>
            <a:ext cx="3477600" cy="26319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89A83C-DB4B-5549-11A1-A8C2E130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47076-916E-4445-AA94-47F123A25E91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2BCCF1-5D15-DE5D-9D50-2F2EC80C2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136525"/>
            <a:ext cx="10515600" cy="6132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Examples of P4G’s Pioneering Green Partnerships</a:t>
            </a:r>
            <a:endParaRPr lang="es-ES_trad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9AD137A-73F9-5E8C-2713-64607FFBC2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57200" y="1012826"/>
            <a:ext cx="3477600" cy="823912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7374AF5-F619-3DDB-27B0-2476A7718C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055587" y="980947"/>
            <a:ext cx="3477600" cy="823912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C6F358-8EA0-C5D4-6B77-5FAE3384428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57200" y="3563538"/>
            <a:ext cx="3477600" cy="26319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95F3E90-E934-A9B9-824C-3135B800053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55587" y="3563538"/>
            <a:ext cx="3477600" cy="26319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5638B84-2E34-024A-A58C-BD58358371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7232" y="1919288"/>
            <a:ext cx="3477600" cy="1644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s-ES_tradnl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83F821ED-B4D5-7CC6-C9F6-BD9317DC5C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57200" y="1898565"/>
            <a:ext cx="3477600" cy="1644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s-ES_tradnl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321FE859-E495-854A-42D4-EC60D6001A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5587" y="1885861"/>
            <a:ext cx="3477600" cy="1644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0438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88956F-285E-E070-7317-1DC1D23655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42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lette, fonts &amp; siz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3A44A5-EAC1-9B5E-A0AA-0186E377E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332317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695C15-6DE8-09FE-9A51-1376B7CB6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678" y="350026"/>
            <a:ext cx="10515600" cy="6132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Presentation palette, fonts &amp; sizes</a:t>
            </a:r>
            <a:endParaRPr lang="es-ES_tradnl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8E50D3-5E82-34A4-DA99-764AF1E62F4E}"/>
              </a:ext>
            </a:extLst>
          </p:cNvPr>
          <p:cNvSpPr/>
          <p:nvPr userDrawn="1"/>
        </p:nvSpPr>
        <p:spPr>
          <a:xfrm>
            <a:off x="838200" y="2220992"/>
            <a:ext cx="2099310" cy="10172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22E268-3932-C659-7D29-50FE80F6F7E6}"/>
              </a:ext>
            </a:extLst>
          </p:cNvPr>
          <p:cNvSpPr txBox="1"/>
          <p:nvPr userDrawn="1"/>
        </p:nvSpPr>
        <p:spPr>
          <a:xfrm>
            <a:off x="838200" y="1491615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Book" pitchFamily="2" charset="0"/>
              </a:rPr>
              <a:t>Primary colors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A6784C-54D9-CD6B-738B-1C11F716A1A4}"/>
              </a:ext>
            </a:extLst>
          </p:cNvPr>
          <p:cNvCxnSpPr>
            <a:cxnSpLocks/>
          </p:cNvCxnSpPr>
          <p:nvPr userDrawn="1"/>
        </p:nvCxnSpPr>
        <p:spPr>
          <a:xfrm>
            <a:off x="835110" y="1954530"/>
            <a:ext cx="21024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42BA228-76B0-7232-37AC-97FE5A7155AE}"/>
              </a:ext>
            </a:extLst>
          </p:cNvPr>
          <p:cNvSpPr txBox="1"/>
          <p:nvPr userDrawn="1"/>
        </p:nvSpPr>
        <p:spPr>
          <a:xfrm>
            <a:off x="1729740" y="2922104"/>
            <a:ext cx="120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Gotham Narrow Medium" pitchFamily="2" charset="0"/>
              </a:rPr>
              <a:t>#264E71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AB924B-2980-6585-2309-90F61B1DEF3B}"/>
              </a:ext>
            </a:extLst>
          </p:cNvPr>
          <p:cNvSpPr/>
          <p:nvPr userDrawn="1"/>
        </p:nvSpPr>
        <p:spPr>
          <a:xfrm>
            <a:off x="838200" y="3429000"/>
            <a:ext cx="2099310" cy="1017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063F65-AA5B-490E-B633-026B65851A81}"/>
              </a:ext>
            </a:extLst>
          </p:cNvPr>
          <p:cNvSpPr txBox="1"/>
          <p:nvPr userDrawn="1"/>
        </p:nvSpPr>
        <p:spPr>
          <a:xfrm>
            <a:off x="1729740" y="4015486"/>
            <a:ext cx="120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tx1"/>
                </a:solidFill>
                <a:latin typeface="Gotham Narrow Medium" pitchFamily="2" charset="0"/>
              </a:rPr>
              <a:t>#FFFFFF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C339BE-2EC8-CBF8-D66A-A5ACFC9CB3E8}"/>
              </a:ext>
            </a:extLst>
          </p:cNvPr>
          <p:cNvSpPr/>
          <p:nvPr userDrawn="1"/>
        </p:nvSpPr>
        <p:spPr>
          <a:xfrm>
            <a:off x="3140512" y="3391985"/>
            <a:ext cx="2099310" cy="1017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B3DDE5-CDC3-DBB6-2E78-879D2ACA8E85}"/>
              </a:ext>
            </a:extLst>
          </p:cNvPr>
          <p:cNvSpPr txBox="1"/>
          <p:nvPr userDrawn="1"/>
        </p:nvSpPr>
        <p:spPr>
          <a:xfrm>
            <a:off x="4042316" y="3992372"/>
            <a:ext cx="120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Gotham Narrow Medium" pitchFamily="2" charset="0"/>
              </a:rPr>
              <a:t>#9E214A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C9B15A-3BEA-4736-3777-9EB7F286DD4C}"/>
              </a:ext>
            </a:extLst>
          </p:cNvPr>
          <p:cNvSpPr txBox="1"/>
          <p:nvPr userDrawn="1"/>
        </p:nvSpPr>
        <p:spPr>
          <a:xfrm>
            <a:off x="3195197" y="1491615"/>
            <a:ext cx="204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Book" pitchFamily="2" charset="0"/>
              </a:rPr>
              <a:t>Secondary colors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081D35-7D56-E4C8-8302-69323C1D7785}"/>
              </a:ext>
            </a:extLst>
          </p:cNvPr>
          <p:cNvCxnSpPr>
            <a:cxnSpLocks/>
          </p:cNvCxnSpPr>
          <p:nvPr userDrawn="1"/>
        </p:nvCxnSpPr>
        <p:spPr>
          <a:xfrm>
            <a:off x="3150776" y="1954530"/>
            <a:ext cx="20993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49D44AE-A762-EC49-1D3F-026E88254F22}"/>
              </a:ext>
            </a:extLst>
          </p:cNvPr>
          <p:cNvSpPr/>
          <p:nvPr userDrawn="1"/>
        </p:nvSpPr>
        <p:spPr>
          <a:xfrm>
            <a:off x="3150776" y="2211705"/>
            <a:ext cx="2099310" cy="101727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9D4323-7F74-520B-BBA4-863DBD1DD523}"/>
              </a:ext>
            </a:extLst>
          </p:cNvPr>
          <p:cNvSpPr txBox="1"/>
          <p:nvPr userDrawn="1"/>
        </p:nvSpPr>
        <p:spPr>
          <a:xfrm>
            <a:off x="4042316" y="2858043"/>
            <a:ext cx="120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Gotham Narrow Medium" pitchFamily="2" charset="0"/>
              </a:rPr>
              <a:t>#D7A346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AC82FC-989B-FD02-EE39-6BD659264029}"/>
              </a:ext>
            </a:extLst>
          </p:cNvPr>
          <p:cNvSpPr txBox="1"/>
          <p:nvPr userDrawn="1"/>
        </p:nvSpPr>
        <p:spPr>
          <a:xfrm>
            <a:off x="5813739" y="1488042"/>
            <a:ext cx="264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Book" pitchFamily="2" charset="0"/>
              </a:rPr>
              <a:t>Primary fonts (English)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1592C92-D0F6-EDDE-3027-02C619928701}"/>
              </a:ext>
            </a:extLst>
          </p:cNvPr>
          <p:cNvCxnSpPr>
            <a:cxnSpLocks/>
          </p:cNvCxnSpPr>
          <p:nvPr userDrawn="1"/>
        </p:nvCxnSpPr>
        <p:spPr>
          <a:xfrm>
            <a:off x="5834267" y="1965960"/>
            <a:ext cx="236993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8F427C6-52A3-E75D-36FB-2944CBA55245}"/>
              </a:ext>
            </a:extLst>
          </p:cNvPr>
          <p:cNvSpPr txBox="1"/>
          <p:nvPr userDrawn="1"/>
        </p:nvSpPr>
        <p:spPr>
          <a:xfrm>
            <a:off x="5834266" y="2324101"/>
            <a:ext cx="264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Medium" pitchFamily="2" charset="0"/>
              </a:rPr>
              <a:t>Gotham Narrow Medium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D82A14-AD4A-5787-D407-CDE79EFBA5AB}"/>
              </a:ext>
            </a:extLst>
          </p:cNvPr>
          <p:cNvSpPr txBox="1"/>
          <p:nvPr userDrawn="1"/>
        </p:nvSpPr>
        <p:spPr>
          <a:xfrm>
            <a:off x="5834266" y="2858043"/>
            <a:ext cx="264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Book" pitchFamily="2" charset="0"/>
              </a:rPr>
              <a:t>Gotham Narrow Book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03DDDB-F6E4-D6EE-0B3F-E12C2DF5A131}"/>
              </a:ext>
            </a:extLst>
          </p:cNvPr>
          <p:cNvSpPr txBox="1"/>
          <p:nvPr userDrawn="1"/>
        </p:nvSpPr>
        <p:spPr>
          <a:xfrm>
            <a:off x="8483600" y="1494389"/>
            <a:ext cx="264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Book" pitchFamily="2" charset="0"/>
              </a:rPr>
              <a:t>Font Sizes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413EC7-BB94-0F35-9E9E-EF8FBFCA3DC6}"/>
              </a:ext>
            </a:extLst>
          </p:cNvPr>
          <p:cNvCxnSpPr>
            <a:cxnSpLocks/>
          </p:cNvCxnSpPr>
          <p:nvPr userDrawn="1"/>
        </p:nvCxnSpPr>
        <p:spPr>
          <a:xfrm>
            <a:off x="8483600" y="1965960"/>
            <a:ext cx="236993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4150279-F3AD-6A34-44BA-9C2B9C0CDD23}"/>
              </a:ext>
            </a:extLst>
          </p:cNvPr>
          <p:cNvSpPr txBox="1"/>
          <p:nvPr userDrawn="1"/>
        </p:nvSpPr>
        <p:spPr>
          <a:xfrm>
            <a:off x="8483600" y="2312670"/>
            <a:ext cx="264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Medium" pitchFamily="2" charset="0"/>
              </a:rPr>
              <a:t>Main Titles Font Size 36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C87B97-9544-1AAC-8D7D-17BBB8798B13}"/>
              </a:ext>
            </a:extLst>
          </p:cNvPr>
          <p:cNvSpPr txBox="1"/>
          <p:nvPr userDrawn="1"/>
        </p:nvSpPr>
        <p:spPr>
          <a:xfrm>
            <a:off x="8483600" y="2846612"/>
            <a:ext cx="264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Book" pitchFamily="2" charset="0"/>
              </a:rPr>
              <a:t>Other Titles Font Size 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0E4619-DBAD-C7B0-0949-CFC90EC698EF}"/>
              </a:ext>
            </a:extLst>
          </p:cNvPr>
          <p:cNvSpPr txBox="1"/>
          <p:nvPr userDrawn="1"/>
        </p:nvSpPr>
        <p:spPr>
          <a:xfrm>
            <a:off x="5834266" y="3391985"/>
            <a:ext cx="264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Light" pitchFamily="2" charset="0"/>
              </a:rPr>
              <a:t>Gotham Narrow Light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2EE02A-D277-92D4-A6F8-74BA6DCB5D68}"/>
              </a:ext>
            </a:extLst>
          </p:cNvPr>
          <p:cNvSpPr txBox="1"/>
          <p:nvPr userDrawn="1"/>
        </p:nvSpPr>
        <p:spPr>
          <a:xfrm>
            <a:off x="8483600" y="3391985"/>
            <a:ext cx="264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otham Narrow Light" pitchFamily="2" charset="0"/>
              </a:rPr>
              <a:t>Body Font Size 18</a:t>
            </a:r>
          </a:p>
        </p:txBody>
      </p:sp>
    </p:spTree>
    <p:extLst>
      <p:ext uri="{BB962C8B-B14F-4D97-AF65-F5344CB8AC3E}">
        <p14:creationId xmlns:p14="http://schemas.microsoft.com/office/powerpoint/2010/main" val="3745824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">
    <p:bg>
      <p:bgPr>
        <a:solidFill>
          <a:schemeClr val="accent4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wer&#10;&#10;Description automatically generated">
            <a:extLst>
              <a:ext uri="{FF2B5EF4-FFF2-40B4-BE49-F238E27FC236}">
                <a16:creationId xmlns:a16="http://schemas.microsoft.com/office/drawing/2014/main" id="{E804B85D-8236-4BDA-BD3A-421726FAE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0C1381-F9E6-4681-A6D4-B45A7CFAC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631950"/>
            <a:ext cx="6594764" cy="1381125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5E6AD6D-E936-4008-9EE6-AB7874ACC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149600"/>
            <a:ext cx="6594764" cy="2108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233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4654-281E-11D7-0EEF-42EF546B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7CD62-C84D-9197-21B9-1F2FE4408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FFB1C-D2AB-4BFB-5413-8AA62D733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32BB0-168B-253B-1329-EC399EA9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79DAC-3D49-0A81-C11B-52F933D3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8D17E-03CC-2BC2-AF88-204777B3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7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E357-3DD9-442C-149C-355A218B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89CA5-4E4C-57B7-8FC7-DC3C10456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47EA5-B194-F428-0163-6DB9A5DD2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80846-CB55-3C05-F483-13582B592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A1195-3836-982B-E852-03643AEF6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52D02D-8C90-EE87-7C87-DF2997CB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926F3D-EA96-88A1-2E1D-BABDC0BB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AC4E3A-40A7-F9F1-F596-6D804029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1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1997-4AD0-DF9E-EC0C-3988DBC0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FBD1C1-5FF9-79D7-92A6-85D1ACA2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1ABB4-30B7-91DB-C20C-F022D8D2B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FA636-4894-E890-B5F0-6B960D74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4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B0210-508D-06A2-CDAB-F78B88084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3AEF7-8DB0-2A74-5AAC-4F84E030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DBBB3-2E1E-9024-41A0-0178470C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6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ED6B-E9D0-28A7-2D58-8C6C23A9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DE59B-AFE0-CB4A-1A4F-7DD7849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695D5-3030-FEF7-E878-CC0833C6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989AE-8D18-305E-93C9-4AD078903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D2FC7-A37B-32BA-584A-BD562C39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F02B8-14CF-4865-2F36-BBB88BB2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8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0EC0-02C7-B668-CEAE-FAC9AD7B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94DFC-FF67-3CF4-DC28-FAD206E99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7A858-6D80-0D9F-6B9E-00BF13EA9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6CBB8-45B9-8266-3E9D-2447ADE5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DBDFB-FD2C-AABB-6880-3739C46E6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7DEA2-D9D9-5218-CEC8-4FFDFE7CF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A4E3A9-7AE3-F9F0-92BC-BF511FFD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90042-6B3E-2EC7-221D-CF7B14519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1E69-3FAD-950D-1245-6C58B30F4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431327-016E-4193-93B1-4BBC7767F25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263B4-F64E-C19B-68C8-14586C3A8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E3406-7B1C-205A-1A7A-99512A23D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8F999-577F-4CE0-A9E5-EB989781A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8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92422C8B-0832-4158-842F-DCC44989973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902" y="6214919"/>
            <a:ext cx="937348" cy="4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1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555E14-7998-62A1-E20D-5D256FBA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17" y="1058238"/>
            <a:ext cx="5907640" cy="3317623"/>
          </a:xfrm>
        </p:spPr>
        <p:txBody>
          <a:bodyPr lIns="91440" tIns="45720" rIns="91440" bIns="45720" anchor="b"/>
          <a:lstStyle/>
          <a:p>
            <a:r>
              <a:rPr lang="en-US" sz="4000" dirty="0">
                <a:latin typeface="Gotham Narrow Medium"/>
              </a:rPr>
              <a:t>Theory of Change Guidance for P4G Shortlisted Partnerships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3FC6B-5524-B602-2B48-6716EA85B5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47076-916E-4445-AA94-47F123A25E91}" type="slidenum">
              <a:rPr kumimoji="0" lang="es-ES_tradn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78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51BD-921B-450D-A082-822F72DCF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19486A"/>
                </a:solidFill>
                <a:latin typeface="Gotham Narrow Medium"/>
              </a:rPr>
              <a:t>Theory of Change (</a:t>
            </a:r>
            <a:r>
              <a:rPr lang="en-US" err="1">
                <a:solidFill>
                  <a:srgbClr val="19486A"/>
                </a:solidFill>
                <a:latin typeface="Gotham Narrow Medium"/>
              </a:rPr>
              <a:t>ToC</a:t>
            </a:r>
            <a:r>
              <a:rPr lang="en-US">
                <a:solidFill>
                  <a:srgbClr val="19486A"/>
                </a:solidFill>
                <a:latin typeface="Gotham Narrow Medium"/>
              </a:rPr>
              <a:t>) Guidance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91FF0-C2B0-50AA-2EC9-8D7661D0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076-916E-4445-AA94-47F123A25E91}" type="slidenum">
              <a:rPr lang="es-ES_tradnl" smtClean="0"/>
              <a:t>2</a:t>
            </a:fld>
            <a:endParaRPr lang="es-ES_tradnl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BF487F46-731A-4992-615E-EA92C48489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350" y="1876912"/>
            <a:ext cx="10909300" cy="46620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100" dirty="0">
                <a:solidFill>
                  <a:srgbClr val="264E71"/>
                </a:solidFill>
                <a:latin typeface="Gotham Narrow Light"/>
              </a:rPr>
              <a:t>A Theory of Change (ToC) describes how a partnership believes that change/ impact could be achieved and outlines the main elements for that process. Kindly develop a ToC that is fully aligned with and contributes to P4G’s ToC, which is included in the P4G Guidelines as an appendix</a:t>
            </a:r>
          </a:p>
          <a:p>
            <a:pPr marL="0" indent="0">
              <a:buNone/>
            </a:pPr>
            <a:endParaRPr lang="es-MX" sz="2100" dirty="0">
              <a:solidFill>
                <a:srgbClr val="264E71"/>
              </a:solidFill>
              <a:latin typeface="Gotham Narrow Light"/>
            </a:endParaRPr>
          </a:p>
          <a:p>
            <a:r>
              <a:rPr lang="en-US" sz="2100" dirty="0">
                <a:solidFill>
                  <a:srgbClr val="264E71"/>
                </a:solidFill>
                <a:latin typeface="Gotham Narrow Light"/>
              </a:rPr>
              <a:t>Step 1. Problem analysis- identify the overriding problem and identify causes and effects related to the problem</a:t>
            </a:r>
          </a:p>
          <a:p>
            <a:r>
              <a:rPr lang="en-US" sz="2100" dirty="0">
                <a:solidFill>
                  <a:srgbClr val="264E71"/>
                </a:solidFill>
                <a:latin typeface="Gotham Narrow Light"/>
              </a:rPr>
              <a:t>Step 2. Define the desired end-goal (impact).</a:t>
            </a:r>
          </a:p>
          <a:p>
            <a:r>
              <a:rPr lang="en-US" sz="2100" dirty="0">
                <a:solidFill>
                  <a:srgbClr val="264E71"/>
                </a:solidFill>
                <a:latin typeface="Gotham Narrow Light"/>
              </a:rPr>
              <a:t>Step 3. Define long term outcomes needed to achieve the desired impact.</a:t>
            </a:r>
          </a:p>
          <a:p>
            <a:r>
              <a:rPr lang="en-US" sz="2100" dirty="0">
                <a:solidFill>
                  <a:srgbClr val="264E71"/>
                </a:solidFill>
                <a:latin typeface="Gotham Narrow Light"/>
              </a:rPr>
              <a:t>Step 4. Define short term outcomes needed to achieve the long term outcomes.</a:t>
            </a:r>
          </a:p>
          <a:p>
            <a:r>
              <a:rPr lang="en-US" sz="2100" dirty="0">
                <a:solidFill>
                  <a:srgbClr val="264E71"/>
                </a:solidFill>
                <a:latin typeface="Gotham Narrow Light"/>
              </a:rPr>
              <a:t>Step 5. Map outputs (immediate deliverables) that will be realized by implementing activities.</a:t>
            </a:r>
          </a:p>
          <a:p>
            <a:r>
              <a:rPr lang="en-US" sz="2100" dirty="0">
                <a:solidFill>
                  <a:srgbClr val="264E71"/>
                </a:solidFill>
                <a:latin typeface="Gotham Narrow Light"/>
              </a:rPr>
              <a:t>Step 6.  Map activities that could lead to the desired outputs.</a:t>
            </a:r>
          </a:p>
          <a:p>
            <a:pPr marL="0" indent="0">
              <a:buNone/>
            </a:pPr>
            <a:endParaRPr lang="en-US" sz="2100" dirty="0">
              <a:solidFill>
                <a:srgbClr val="264E71"/>
              </a:solidFill>
              <a:latin typeface="Gotham Narrow Ligh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A52A05-BCB7-3411-4315-08AFC8768C9F}"/>
              </a:ext>
            </a:extLst>
          </p:cNvPr>
          <p:cNvSpPr txBox="1"/>
          <p:nvPr/>
        </p:nvSpPr>
        <p:spPr>
          <a:xfrm>
            <a:off x="658813" y="898901"/>
            <a:ext cx="1067932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100" dirty="0" err="1">
                <a:solidFill>
                  <a:srgbClr val="264E71"/>
                </a:solidFill>
                <a:latin typeface="Gotham Narrow Light"/>
              </a:rPr>
              <a:t>Shorlisted</a:t>
            </a:r>
            <a:r>
              <a:rPr lang="en-US" sz="2100" dirty="0">
                <a:solidFill>
                  <a:srgbClr val="264E71"/>
                </a:solidFill>
                <a:latin typeface="Gotham Narrow Light"/>
              </a:rPr>
              <a:t> applicants should use this template to develop a Partnership ToC that must be attached to the full proposal submission.</a:t>
            </a:r>
          </a:p>
        </p:txBody>
      </p:sp>
    </p:spTree>
    <p:extLst>
      <p:ext uri="{BB962C8B-B14F-4D97-AF65-F5344CB8AC3E}">
        <p14:creationId xmlns:p14="http://schemas.microsoft.com/office/powerpoint/2010/main" val="28310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5616-4223-6031-CA91-398FE994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1" y="110193"/>
            <a:ext cx="9267824" cy="295923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19486A"/>
                </a:solidFill>
                <a:latin typeface="Gotham Narrow Medium"/>
              </a:rPr>
              <a:t> Theory of Change Template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62ECF-EF70-98F6-6B3B-CB16FDFFC719}"/>
              </a:ext>
            </a:extLst>
          </p:cNvPr>
          <p:cNvSpPr/>
          <p:nvPr/>
        </p:nvSpPr>
        <p:spPr>
          <a:xfrm>
            <a:off x="111890" y="515102"/>
            <a:ext cx="556963" cy="7218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>
                <a:solidFill>
                  <a:srgbClr val="FFFFFF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impact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4B48E-0EFF-92D2-25C1-F3C7B4302B16}"/>
              </a:ext>
            </a:extLst>
          </p:cNvPr>
          <p:cNvSpPr/>
          <p:nvPr/>
        </p:nvSpPr>
        <p:spPr>
          <a:xfrm>
            <a:off x="788669" y="496814"/>
            <a:ext cx="11311407" cy="740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/>
                </a:solidFill>
                <a:latin typeface="Tw Cen MT"/>
              </a:rPr>
              <a:t>Step 2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8A8147F4-644F-4596-2A4B-CDF5A35DE187}"/>
              </a:ext>
            </a:extLst>
          </p:cNvPr>
          <p:cNvSpPr/>
          <p:nvPr/>
        </p:nvSpPr>
        <p:spPr>
          <a:xfrm>
            <a:off x="111890" y="1388380"/>
            <a:ext cx="538413" cy="962527"/>
          </a:xfrm>
          <a:prstGeom prst="up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Long-term outcomes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F0579-3F27-650D-D9E0-F215442438B8}"/>
              </a:ext>
            </a:extLst>
          </p:cNvPr>
          <p:cNvSpPr/>
          <p:nvPr/>
        </p:nvSpPr>
        <p:spPr>
          <a:xfrm>
            <a:off x="782574" y="1387620"/>
            <a:ext cx="11329696" cy="9625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/>
                </a:solidFill>
                <a:latin typeface="Tw Cen MT"/>
              </a:rPr>
              <a:t>Step 3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0952D2CC-4080-D54E-4DF3-C7BEBD156010}"/>
              </a:ext>
            </a:extLst>
          </p:cNvPr>
          <p:cNvSpPr/>
          <p:nvPr/>
        </p:nvSpPr>
        <p:spPr>
          <a:xfrm>
            <a:off x="111890" y="2465575"/>
            <a:ext cx="556963" cy="962527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Short-term outcomes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4A005-DDA9-53FD-3CD7-EE2D5CE1E81E}"/>
              </a:ext>
            </a:extLst>
          </p:cNvPr>
          <p:cNvSpPr/>
          <p:nvPr/>
        </p:nvSpPr>
        <p:spPr>
          <a:xfrm>
            <a:off x="788669" y="2470209"/>
            <a:ext cx="11329697" cy="962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/>
                </a:solidFill>
                <a:latin typeface="Tw Cen MT"/>
              </a:rPr>
              <a:t>Step 4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F970E9EB-C560-42D4-78C7-4A35163455CD}"/>
              </a:ext>
            </a:extLst>
          </p:cNvPr>
          <p:cNvSpPr/>
          <p:nvPr/>
        </p:nvSpPr>
        <p:spPr>
          <a:xfrm>
            <a:off x="111890" y="3502543"/>
            <a:ext cx="538413" cy="962527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Outputs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58A01A87-AAA6-FDA8-1892-BF89443EE9E1}"/>
              </a:ext>
            </a:extLst>
          </p:cNvPr>
          <p:cNvSpPr/>
          <p:nvPr/>
        </p:nvSpPr>
        <p:spPr>
          <a:xfrm>
            <a:off x="111891" y="4574224"/>
            <a:ext cx="538412" cy="962527"/>
          </a:xfrm>
          <a:prstGeom prst="up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Activities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FD9D73-EAEC-E528-40BE-0DF7A7A18A3F}"/>
              </a:ext>
            </a:extLst>
          </p:cNvPr>
          <p:cNvSpPr/>
          <p:nvPr/>
        </p:nvSpPr>
        <p:spPr>
          <a:xfrm>
            <a:off x="788670" y="3519316"/>
            <a:ext cx="3659682" cy="96252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/>
                </a:solidFill>
                <a:latin typeface="Tw Cen MT"/>
              </a:rPr>
              <a:t>Step 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392F0-4467-9B88-B2BE-40FC3CA89205}"/>
              </a:ext>
            </a:extLst>
          </p:cNvPr>
          <p:cNvSpPr/>
          <p:nvPr/>
        </p:nvSpPr>
        <p:spPr>
          <a:xfrm>
            <a:off x="778724" y="5757638"/>
            <a:ext cx="11315259" cy="10913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/>
                </a:solidFill>
                <a:latin typeface="Tw Cen MT"/>
              </a:rPr>
              <a:t>Step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6E63B6-163F-2FE7-9B90-4BC3690D5E09}"/>
              </a:ext>
            </a:extLst>
          </p:cNvPr>
          <p:cNvSpPr/>
          <p:nvPr/>
        </p:nvSpPr>
        <p:spPr>
          <a:xfrm>
            <a:off x="111890" y="5755059"/>
            <a:ext cx="538413" cy="10913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Problem analysis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0E9E5D-F0B8-33B9-5252-99DA92CB2E6A}"/>
              </a:ext>
            </a:extLst>
          </p:cNvPr>
          <p:cNvSpPr/>
          <p:nvPr/>
        </p:nvSpPr>
        <p:spPr>
          <a:xfrm>
            <a:off x="4623374" y="3517765"/>
            <a:ext cx="3652908" cy="9869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892F2D-4AAF-36ED-D33D-0C5ABF35C8B2}"/>
              </a:ext>
            </a:extLst>
          </p:cNvPr>
          <p:cNvSpPr/>
          <p:nvPr/>
        </p:nvSpPr>
        <p:spPr>
          <a:xfrm>
            <a:off x="8439112" y="3522318"/>
            <a:ext cx="3660968" cy="98081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426FC4-7A7C-0C60-F2EB-E896360C1133}"/>
              </a:ext>
            </a:extLst>
          </p:cNvPr>
          <p:cNvSpPr/>
          <p:nvPr/>
        </p:nvSpPr>
        <p:spPr>
          <a:xfrm>
            <a:off x="788670" y="4590353"/>
            <a:ext cx="3646812" cy="96252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/>
                </a:solidFill>
                <a:latin typeface="Tw Cen MT"/>
              </a:rPr>
              <a:t>Step 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7F86A6-1BB3-831E-66CA-EEFB94EBB733}"/>
              </a:ext>
            </a:extLst>
          </p:cNvPr>
          <p:cNvSpPr/>
          <p:nvPr/>
        </p:nvSpPr>
        <p:spPr>
          <a:xfrm>
            <a:off x="4623374" y="4590353"/>
            <a:ext cx="3652908" cy="962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072CB5-2592-4F96-054D-CEE0829C714D}"/>
              </a:ext>
            </a:extLst>
          </p:cNvPr>
          <p:cNvSpPr/>
          <p:nvPr/>
        </p:nvSpPr>
        <p:spPr>
          <a:xfrm>
            <a:off x="8445207" y="4584188"/>
            <a:ext cx="3660968" cy="96252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56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4G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9B32"/>
      </a:accent1>
      <a:accent2>
        <a:srgbClr val="09C0E3"/>
      </a:accent2>
      <a:accent3>
        <a:srgbClr val="FABE16"/>
      </a:accent3>
      <a:accent4>
        <a:srgbClr val="004D73"/>
      </a:accent4>
      <a:accent5>
        <a:srgbClr val="407F44"/>
      </a:accent5>
      <a:accent6>
        <a:srgbClr val="A11C4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4G Theme" id="{38CE71A2-66CB-43AF-B3F4-8267077D0BF9}" vid="{01528A38-F60C-46D0-B4B7-D497DDAE60A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F3FA496F67254D96A70EB452B5519D" ma:contentTypeVersion="20" ma:contentTypeDescription="Create a new document." ma:contentTypeScope="" ma:versionID="a07c5a6efdc06025595a6b4cef243afa">
  <xsd:schema xmlns:xsd="http://www.w3.org/2001/XMLSchema" xmlns:xs="http://www.w3.org/2001/XMLSchema" xmlns:p="http://schemas.microsoft.com/office/2006/metadata/properties" xmlns:ns1="http://schemas.microsoft.com/sharepoint/v3" xmlns:ns2="ada2a3d7-7eda-4fba-a762-5379d715e6ad" xmlns:ns3="71096736-f358-4fe5-a149-19022cfc0a18" targetNamespace="http://schemas.microsoft.com/office/2006/metadata/properties" ma:root="true" ma:fieldsID="a53ac075d71b311aa1ddd7da42c31218" ns1:_="" ns2:_="" ns3:_="">
    <xsd:import namespace="http://schemas.microsoft.com/sharepoint/v3"/>
    <xsd:import namespace="ada2a3d7-7eda-4fba-a762-5379d715e6ad"/>
    <xsd:import namespace="71096736-f358-4fe5-a149-19022cfc0a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a2a3d7-7eda-4fba-a762-5379d715e6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db06df0-9a10-4f13-b01c-4547ef3a4f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96736-f358-4fe5-a149-19022cfc0a1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558b5b0-9b77-4630-8d4d-5a5dd66bbf5f}" ma:internalName="TaxCatchAll" ma:showField="CatchAllData" ma:web="71096736-f358-4fe5-a149-19022cfc0a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71096736-f358-4fe5-a149-19022cfc0a18" xsi:nil="true"/>
    <lcf76f155ced4ddcb4097134ff3c332f xmlns="ada2a3d7-7eda-4fba-a762-5379d715e6ad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912BE09-5E4C-4D37-80AC-5895EF538CF8}">
  <ds:schemaRefs>
    <ds:schemaRef ds:uri="71096736-f358-4fe5-a149-19022cfc0a18"/>
    <ds:schemaRef ds:uri="ada2a3d7-7eda-4fba-a762-5379d715e6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5D28CB-3F59-48BC-A1C4-0F9A19522B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257022-D059-45F0-B007-D3704BBCA29F}">
  <ds:schemaRefs>
    <ds:schemaRef ds:uri="http://www.w3.org/XML/1998/namespace"/>
    <ds:schemaRef ds:uri="71096736-f358-4fe5-a149-19022cfc0a18"/>
    <ds:schemaRef ds:uri="http://schemas.microsoft.com/sharepoint/v3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ada2a3d7-7eda-4fba-a762-5379d715e6a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204</Words>
  <Application>Microsoft Office PowerPoint</Application>
  <PresentationFormat>Widescreen</PresentationFormat>
  <Paragraphs>26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Gotham Narrow Book</vt:lpstr>
      <vt:lpstr>Gotham Narrow Light</vt:lpstr>
      <vt:lpstr>Gotham Narrow Medium</vt:lpstr>
      <vt:lpstr>Aptos</vt:lpstr>
      <vt:lpstr>Aptos Display</vt:lpstr>
      <vt:lpstr>Arial</vt:lpstr>
      <vt:lpstr>Calibri</vt:lpstr>
      <vt:lpstr>Tw Cen MT</vt:lpstr>
      <vt:lpstr>Office Theme</vt:lpstr>
      <vt:lpstr>P4G Theme</vt:lpstr>
      <vt:lpstr>Theory of Change Guidance for P4G Shortlisted Partnerships</vt:lpstr>
      <vt:lpstr>Theory of Change (ToC) Guidance</vt:lpstr>
      <vt:lpstr> Theory of Change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Appendix 5: P4G Theory of Change</dc:title>
  <dc:creator>Elly Otieno</dc:creator>
  <cp:lastModifiedBy>Sangeetha Sarma</cp:lastModifiedBy>
  <cp:revision>2</cp:revision>
  <dcterms:created xsi:type="dcterms:W3CDTF">2024-04-03T11:11:38Z</dcterms:created>
  <dcterms:modified xsi:type="dcterms:W3CDTF">2024-04-12T19:03:41Z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0x01010089F3FA496F67254D96A70EB452B5519D</vt:lpwstr>
  </property>
  <property fmtid="{D5CDD505-2E9C-101B-9397-08002B2CF9AE}" pid="3" name="MediaServiceImageTags">
    <vt:lpwstr/>
  </property>
</Properties>
</file>